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 b="def" i="def"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228600" indent="0" algn="ctr">
              <a:spcBef>
                <a:spcPts val="0"/>
              </a:spcBef>
              <a:buClrTx/>
              <a:buSzTx/>
              <a:buFontTx/>
              <a:buNone/>
              <a:defRPr sz="3700"/>
            </a:lvl1pPr>
            <a:lvl2pPr marL="228600" indent="457200" algn="ctr">
              <a:spcBef>
                <a:spcPts val="0"/>
              </a:spcBef>
              <a:buClrTx/>
              <a:buSzTx/>
              <a:buFontTx/>
              <a:buNone/>
              <a:defRPr sz="3700"/>
            </a:lvl2pPr>
            <a:lvl3pPr marL="228600" indent="914400" algn="ctr">
              <a:spcBef>
                <a:spcPts val="0"/>
              </a:spcBef>
              <a:buClrTx/>
              <a:buSzTx/>
              <a:buFontTx/>
              <a:buNone/>
              <a:defRPr sz="3700"/>
            </a:lvl3pPr>
            <a:lvl4pPr marL="228600" indent="1371600" algn="ctr">
              <a:spcBef>
                <a:spcPts val="0"/>
              </a:spcBef>
              <a:buClrTx/>
              <a:buSzTx/>
              <a:buFontTx/>
              <a:buNone/>
              <a:defRPr sz="3700"/>
            </a:lvl4pPr>
            <a:lvl5pPr marL="228600" indent="1828800" algn="ctr">
              <a:spcBef>
                <a:spcPts val="0"/>
              </a:spcBef>
              <a:buClrTx/>
              <a:buSzTx/>
              <a:buFont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44;p27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1" name="Google Shape;45;p27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2" name="Google Shape;46;p27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Body Level One…"/>
          <p:cNvSpPr txBox="1"/>
          <p:nvPr>
            <p:ph type="body" sz="quarter" idx="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/>
          <a:lstStyle>
            <a:lvl1pPr marL="228600" indent="0" algn="ctr">
              <a:spcBef>
                <a:spcPts val="0"/>
              </a:spcBef>
              <a:buClrTx/>
              <a:buSzTx/>
              <a:buFontTx/>
              <a:buNone/>
              <a:defRPr i="1" sz="2400"/>
            </a:lvl1pPr>
            <a:lvl2pPr marL="815816" indent="-295751" algn="ctr">
              <a:spcBef>
                <a:spcPts val="0"/>
              </a:spcBef>
              <a:buClrTx/>
              <a:buSzPts val="2400"/>
              <a:buFontTx/>
              <a:defRPr i="1" sz="2400"/>
            </a:lvl2pPr>
            <a:lvl3pPr marL="1273016" indent="-295751" algn="ctr">
              <a:spcBef>
                <a:spcPts val="0"/>
              </a:spcBef>
              <a:buClrTx/>
              <a:buSzPts val="2400"/>
              <a:buFontTx/>
              <a:defRPr i="1" sz="2400"/>
            </a:lvl3pPr>
            <a:lvl4pPr marL="1730216" indent="-295751" algn="ctr">
              <a:spcBef>
                <a:spcPts val="0"/>
              </a:spcBef>
              <a:buClrTx/>
              <a:buSzPts val="2400"/>
              <a:buFontTx/>
              <a:defRPr i="1" sz="2400"/>
            </a:lvl4pPr>
            <a:lvl5pPr marL="2187416" indent="-295751" algn="ctr">
              <a:spcBef>
                <a:spcPts val="0"/>
              </a:spcBef>
              <a:buClrTx/>
              <a:buSzPts val="2400"/>
              <a:buFontTx/>
              <a:defRPr i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" name="Google Shape;50;p28"/>
          <p:cNvSpPr txBox="1"/>
          <p:nvPr>
            <p:ph type="body" sz="quarter" idx="21"/>
          </p:nvPr>
        </p:nvSpPr>
        <p:spPr>
          <a:xfrm>
            <a:off x="1270000" y="4267112"/>
            <a:ext cx="10464800" cy="609777"/>
          </a:xfrm>
          <a:prstGeom prst="rect">
            <a:avLst/>
          </a:prstGeom>
        </p:spPr>
        <p:txBody>
          <a:bodyPr/>
          <a:lstStyle/>
          <a:p>
            <a:pPr marL="228600" indent="0" algn="ctr">
              <a:spcBef>
                <a:spcPts val="0"/>
              </a:spcBef>
              <a:buClrTx/>
              <a:buSzTx/>
              <a:buFontTx/>
              <a:buNone/>
              <a:defRPr sz="3400"/>
            </a:pPr>
          </a:p>
        </p:txBody>
      </p:sp>
      <p:sp>
        <p:nvSpPr>
          <p:cNvPr id="10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53;p29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20;p21"/>
          <p:cNvSpPr/>
          <p:nvPr>
            <p:ph type="pic" idx="21"/>
          </p:nvPr>
        </p:nvSpPr>
        <p:spPr>
          <a:xfrm>
            <a:off x="1625600" y="374650"/>
            <a:ext cx="9753600" cy="6502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7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38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228600" indent="0" algn="ctr">
              <a:spcBef>
                <a:spcPts val="0"/>
              </a:spcBef>
              <a:buClrTx/>
              <a:buSzTx/>
              <a:buFontTx/>
              <a:buNone/>
              <a:defRPr sz="3700"/>
            </a:lvl1pPr>
            <a:lvl2pPr marL="228600" indent="457200" algn="ctr">
              <a:spcBef>
                <a:spcPts val="0"/>
              </a:spcBef>
              <a:buClrTx/>
              <a:buSzTx/>
              <a:buFontTx/>
              <a:buNone/>
              <a:defRPr sz="3700"/>
            </a:lvl2pPr>
            <a:lvl3pPr marL="228600" indent="914400" algn="ctr">
              <a:spcBef>
                <a:spcPts val="0"/>
              </a:spcBef>
              <a:buClrTx/>
              <a:buSzTx/>
              <a:buFontTx/>
              <a:buNone/>
              <a:defRPr sz="3700"/>
            </a:lvl3pPr>
            <a:lvl4pPr marL="228600" indent="1371600" algn="ctr">
              <a:spcBef>
                <a:spcPts val="0"/>
              </a:spcBef>
              <a:buClrTx/>
              <a:buSzTx/>
              <a:buFontTx/>
              <a:buNone/>
              <a:defRPr sz="3700"/>
            </a:lvl4pPr>
            <a:lvl5pPr marL="228600" indent="1828800" algn="ctr">
              <a:spcBef>
                <a:spcPts val="0"/>
              </a:spcBef>
              <a:buClrTx/>
              <a:buSzTx/>
              <a:buFont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28;p23"/>
          <p:cNvSpPr/>
          <p:nvPr>
            <p:ph type="pic" idx="21"/>
          </p:nvPr>
        </p:nvSpPr>
        <p:spPr>
          <a:xfrm>
            <a:off x="6375400" y="635000"/>
            <a:ext cx="82169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5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56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228600" indent="0" algn="ctr">
              <a:spcBef>
                <a:spcPts val="0"/>
              </a:spcBef>
              <a:buClrTx/>
              <a:buSzTx/>
              <a:buFontTx/>
              <a:buNone/>
              <a:defRPr sz="3700"/>
            </a:lvl1pPr>
            <a:lvl2pPr marL="228600" indent="457200" algn="ctr">
              <a:spcBef>
                <a:spcPts val="0"/>
              </a:spcBef>
              <a:buClrTx/>
              <a:buSzTx/>
              <a:buFontTx/>
              <a:buNone/>
              <a:defRPr sz="3700"/>
            </a:lvl2pPr>
            <a:lvl3pPr marL="228600" indent="914400" algn="ctr">
              <a:spcBef>
                <a:spcPts val="0"/>
              </a:spcBef>
              <a:buClrTx/>
              <a:buSzTx/>
              <a:buFontTx/>
              <a:buNone/>
              <a:defRPr sz="3700"/>
            </a:lvl3pPr>
            <a:lvl4pPr marL="228600" indent="1371600" algn="ctr">
              <a:spcBef>
                <a:spcPts val="0"/>
              </a:spcBef>
              <a:buClrTx/>
              <a:buSzTx/>
              <a:buFontTx/>
              <a:buNone/>
              <a:defRPr sz="3700"/>
            </a:lvl4pPr>
            <a:lvl5pPr marL="228600" indent="1828800" algn="ctr">
              <a:spcBef>
                <a:spcPts val="0"/>
              </a:spcBef>
              <a:buClrTx/>
              <a:buSzTx/>
              <a:buFont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36;p25"/>
          <p:cNvSpPr/>
          <p:nvPr>
            <p:ph type="pic" idx="21"/>
          </p:nvPr>
        </p:nvSpPr>
        <p:spPr>
          <a:xfrm>
            <a:off x="3810000" y="25908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4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indent="-486409">
              <a:spcBef>
                <a:spcPts val="3200"/>
              </a:spcBef>
              <a:buSzPts val="2800"/>
              <a:defRPr sz="2800"/>
            </a:lvl1pPr>
            <a:lvl2pPr indent="-486409">
              <a:spcBef>
                <a:spcPts val="3200"/>
              </a:spcBef>
              <a:buSzPts val="2800"/>
              <a:defRPr sz="2800"/>
            </a:lvl2pPr>
            <a:lvl3pPr indent="-486410">
              <a:spcBef>
                <a:spcPts val="3200"/>
              </a:spcBef>
              <a:buSzPts val="2800"/>
              <a:defRPr sz="2800"/>
            </a:lvl3pPr>
            <a:lvl4pPr indent="-486410">
              <a:spcBef>
                <a:spcPts val="3200"/>
              </a:spcBef>
              <a:buSzPts val="2800"/>
              <a:defRPr sz="2800"/>
            </a:lvl4pPr>
            <a:lvl5pPr indent="-486410">
              <a:spcBef>
                <a:spcPts val="3200"/>
              </a:spcBef>
              <a:buSzPts val="2800"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titleStyle>
    <p:bodyStyle>
      <a:lvl1pPr marL="457200" marR="0" indent="-394334" algn="l" defTabSz="9144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000000"/>
        </a:buClr>
        <a:buSzPts val="3200"/>
        <a:buFont typeface="Helvetica Neue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914400" marR="0" indent="-394334" algn="l" defTabSz="9144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000000"/>
        </a:buClr>
        <a:buSzPts val="3200"/>
        <a:buFont typeface="Helvetica Neue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71600" marR="0" indent="-394335" algn="l" defTabSz="9144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000000"/>
        </a:buClr>
        <a:buSzPts val="3200"/>
        <a:buFont typeface="Helvetica Neue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828800" marR="0" indent="-394335" algn="l" defTabSz="9144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000000"/>
        </a:buClr>
        <a:buSzPts val="3200"/>
        <a:buFont typeface="Helvetica Neue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86000" marR="0" indent="-394335" algn="l" defTabSz="9144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000000"/>
        </a:buClr>
        <a:buSzPts val="3200"/>
        <a:buFont typeface="Helvetica Neue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743200" marR="0" indent="-394335" algn="l" defTabSz="9144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000000"/>
        </a:buClr>
        <a:buSzPts val="3200"/>
        <a:buFont typeface="Helvetica Neue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00400" marR="0" indent="-394335" algn="l" defTabSz="9144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000000"/>
        </a:buClr>
        <a:buSzPts val="3200"/>
        <a:buFont typeface="Helvetica Neue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657600" marR="0" indent="-394334" algn="l" defTabSz="9144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000000"/>
        </a:buClr>
        <a:buSzPts val="3200"/>
        <a:buFont typeface="Helvetica Neue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14800" marR="0" indent="-394334" algn="l" defTabSz="9144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000000"/>
        </a:buClr>
        <a:buSzPts val="3200"/>
        <a:buFont typeface="Helvetica Neue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forefront.education/" TargetMode="Externa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4" Type="http://schemas.openxmlformats.org/officeDocument/2006/relationships/image" Target="../media/image1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3" Type="http://schemas.openxmlformats.org/officeDocument/2006/relationships/image" Target="../media/image7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3" Type="http://schemas.openxmlformats.org/officeDocument/2006/relationships/image" Target="../media/image7.png"/><Relationship Id="rId4" Type="http://schemas.openxmlformats.org/officeDocument/2006/relationships/image" Target="../media/image17.png"/><Relationship Id="rId5" Type="http://schemas.openxmlformats.org/officeDocument/2006/relationships/image" Target="../media/image15.png"/><Relationship Id="rId6" Type="http://schemas.openxmlformats.org/officeDocument/2006/relationships/image" Target="../media/image18.png"/><Relationship Id="rId7" Type="http://schemas.openxmlformats.org/officeDocument/2006/relationships/image" Target="../media/image10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2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3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Relationship Id="rId3" Type="http://schemas.openxmlformats.org/officeDocument/2006/relationships/image" Target="../media/image1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3" Type="http://schemas.openxmlformats.org/officeDocument/2006/relationships/image" Target="../media/image21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22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59;p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Universal Screeners for Number Sense</a:t>
            </a:r>
          </a:p>
        </p:txBody>
      </p:sp>
      <p:sp>
        <p:nvSpPr>
          <p:cNvPr id="120" name="Google Shape;60;p1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 marL="0">
              <a:defRPr sz="44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>
              <a:defRPr>
                <a:uFillTx/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Forefront Education</a:t>
            </a:r>
          </a:p>
        </p:txBody>
      </p:sp>
      <p:sp>
        <p:nvSpPr>
          <p:cNvPr id="121" name="Google Shape;61;p1"/>
          <p:cNvSpPr txBox="1"/>
          <p:nvPr/>
        </p:nvSpPr>
        <p:spPr>
          <a:xfrm>
            <a:off x="1269999" y="7368523"/>
            <a:ext cx="10464801" cy="1130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ctr">
              <a:defRPr sz="3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Information Zoom Presented by</a:t>
            </a:r>
          </a:p>
          <a:p>
            <a:pPr algn="ctr">
              <a:defRPr sz="3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MC</a:t>
            </a:r>
            <a:r>
              <a:rPr baseline="30000"/>
              <a:t>2</a:t>
            </a:r>
            <a:r>
              <a:t> MOST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BFE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94;p6"/>
          <p:cNvGrpSpPr/>
          <p:nvPr/>
        </p:nvGrpSpPr>
        <p:grpSpPr>
          <a:xfrm>
            <a:off x="1119027" y="5541992"/>
            <a:ext cx="10766746" cy="3451813"/>
            <a:chOff x="0" y="0"/>
            <a:chExt cx="10766745" cy="3451812"/>
          </a:xfrm>
        </p:grpSpPr>
        <p:pic>
          <p:nvPicPr>
            <p:cNvPr id="147" name="Google Shape;95;p6" descr="Google Shape;95;p6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07" y="-1"/>
              <a:ext cx="3726293" cy="721220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49803"/>
                </a:srgbClr>
              </a:outerShdw>
            </a:effectLst>
          </p:spPr>
        </p:pic>
        <p:pic>
          <p:nvPicPr>
            <p:cNvPr id="148" name="Google Shape;96;p6" descr="Google Shape;96;p6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755831"/>
              <a:ext cx="10766746" cy="269598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49803"/>
                </a:srgbClr>
              </a:outerShdw>
            </a:effectLst>
          </p:spPr>
        </p:pic>
      </p:grpSp>
      <p:grpSp>
        <p:nvGrpSpPr>
          <p:cNvPr id="152" name="Google Shape;97;p6"/>
          <p:cNvGrpSpPr/>
          <p:nvPr/>
        </p:nvGrpSpPr>
        <p:grpSpPr>
          <a:xfrm>
            <a:off x="1032209" y="1179717"/>
            <a:ext cx="10940382" cy="3917303"/>
            <a:chOff x="0" y="0"/>
            <a:chExt cx="10940380" cy="3917302"/>
          </a:xfrm>
        </p:grpSpPr>
        <p:pic>
          <p:nvPicPr>
            <p:cNvPr id="150" name="Google Shape;98;p6" descr="Google Shape;98;p6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933" y="707294"/>
              <a:ext cx="10938448" cy="3210009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49803"/>
                </a:srgbClr>
              </a:outerShdw>
            </a:effectLst>
          </p:spPr>
        </p:pic>
        <p:pic>
          <p:nvPicPr>
            <p:cNvPr id="151" name="Google Shape;99;p6" descr="Google Shape;99;p6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3768270" cy="78505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49803"/>
                </a:srgbClr>
              </a:outerShdw>
            </a:effectLst>
          </p:spPr>
        </p:pic>
      </p:grpSp>
      <p:sp>
        <p:nvSpPr>
          <p:cNvPr id="153" name="Google Shape;100;p6"/>
          <p:cNvSpPr txBox="1"/>
          <p:nvPr/>
        </p:nvSpPr>
        <p:spPr>
          <a:xfrm>
            <a:off x="509663" y="401380"/>
            <a:ext cx="11985475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b="1" sz="2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Fall Screeners: Addition and Subtraction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BFE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08;p7"/>
          <p:cNvGrpSpPr/>
          <p:nvPr/>
        </p:nvGrpSpPr>
        <p:grpSpPr>
          <a:xfrm>
            <a:off x="339278" y="682901"/>
            <a:ext cx="12326244" cy="5876004"/>
            <a:chOff x="0" y="0"/>
            <a:chExt cx="12326242" cy="5876002"/>
          </a:xfrm>
        </p:grpSpPr>
        <p:pic>
          <p:nvPicPr>
            <p:cNvPr id="155" name="Google Shape;109;p7" descr="Google Shape;109;p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1274020"/>
              <a:ext cx="12326243" cy="4601983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49803"/>
                </a:srgbClr>
              </a:outerShdw>
            </a:effectLst>
          </p:spPr>
        </p:pic>
        <p:pic>
          <p:nvPicPr>
            <p:cNvPr id="156" name="Google Shape;110;p7" descr="Google Shape;110;p7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077" y="-1"/>
              <a:ext cx="4246364" cy="1319041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49803"/>
                </a:srgbClr>
              </a:outerShdw>
            </a:effectLst>
          </p:spPr>
        </p:pic>
      </p:grpSp>
      <p:sp>
        <p:nvSpPr>
          <p:cNvPr id="158" name="Google Shape;114;p7"/>
          <p:cNvSpPr txBox="1"/>
          <p:nvPr/>
        </p:nvSpPr>
        <p:spPr>
          <a:xfrm>
            <a:off x="509663" y="401380"/>
            <a:ext cx="11985475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b="1" sz="2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Fall Screeners: Structuring Numbers</a:t>
            </a:r>
          </a:p>
        </p:txBody>
      </p:sp>
      <p:pic>
        <p:nvPicPr>
          <p:cNvPr id="159" name="Screenshot 2023-08-08 at 2.16.16 PM.png" descr="Screenshot 2023-08-08 at 2.16.16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64823" y="7078757"/>
            <a:ext cx="8028808" cy="18932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BFE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05;p7"/>
          <p:cNvGrpSpPr/>
          <p:nvPr/>
        </p:nvGrpSpPr>
        <p:grpSpPr>
          <a:xfrm>
            <a:off x="485533" y="1809846"/>
            <a:ext cx="12234356" cy="5791180"/>
            <a:chOff x="0" y="0"/>
            <a:chExt cx="12234355" cy="5791178"/>
          </a:xfrm>
        </p:grpSpPr>
        <p:pic>
          <p:nvPicPr>
            <p:cNvPr id="161" name="Google Shape;106;p7" descr="Google Shape;106;p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1223503"/>
              <a:ext cx="12234356" cy="456767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49803"/>
                </a:srgbClr>
              </a:outerShdw>
            </a:effectLst>
          </p:spPr>
        </p:pic>
        <p:pic>
          <p:nvPicPr>
            <p:cNvPr id="162" name="Google Shape;107;p7" descr="Google Shape;107;p7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0461" y="0"/>
              <a:ext cx="4234221" cy="122192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49803"/>
                </a:srgbClr>
              </a:outerShdw>
            </a:effectLst>
          </p:spPr>
        </p:pic>
      </p:grpSp>
      <p:sp>
        <p:nvSpPr>
          <p:cNvPr id="164" name="Google Shape;114;p7"/>
          <p:cNvSpPr txBox="1"/>
          <p:nvPr/>
        </p:nvSpPr>
        <p:spPr>
          <a:xfrm>
            <a:off x="509663" y="401380"/>
            <a:ext cx="11985475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b="1" sz="2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Fall Screeners: Structuring Numbers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BFE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11;p7"/>
          <p:cNvGrpSpPr/>
          <p:nvPr/>
        </p:nvGrpSpPr>
        <p:grpSpPr>
          <a:xfrm>
            <a:off x="529256" y="1673380"/>
            <a:ext cx="11946288" cy="5438860"/>
            <a:chOff x="0" y="0"/>
            <a:chExt cx="11946287" cy="5438859"/>
          </a:xfrm>
        </p:grpSpPr>
        <p:pic>
          <p:nvPicPr>
            <p:cNvPr id="166" name="Google Shape;112;p7" descr="Google Shape;112;p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1247777"/>
              <a:ext cx="11946288" cy="4191083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49803"/>
                </a:srgbClr>
              </a:outerShdw>
            </a:effectLst>
          </p:spPr>
        </p:pic>
        <p:pic>
          <p:nvPicPr>
            <p:cNvPr id="167" name="Google Shape;113;p7" descr="Google Shape;113;p7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797" y="-1"/>
              <a:ext cx="4121377" cy="1189363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49803"/>
                </a:srgbClr>
              </a:outerShdw>
            </a:effectLst>
          </p:spPr>
        </p:pic>
      </p:grpSp>
      <p:sp>
        <p:nvSpPr>
          <p:cNvPr id="169" name="Google Shape;114;p7"/>
          <p:cNvSpPr txBox="1"/>
          <p:nvPr/>
        </p:nvSpPr>
        <p:spPr>
          <a:xfrm>
            <a:off x="509663" y="401380"/>
            <a:ext cx="11985475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b="1" sz="2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Fall Screeners: Structuring Numbers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BFE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19;p8"/>
          <p:cNvGrpSpPr/>
          <p:nvPr/>
        </p:nvGrpSpPr>
        <p:grpSpPr>
          <a:xfrm>
            <a:off x="169951" y="4086816"/>
            <a:ext cx="10136336" cy="3634925"/>
            <a:chOff x="0" y="0"/>
            <a:chExt cx="10136334" cy="3634924"/>
          </a:xfrm>
        </p:grpSpPr>
        <p:pic>
          <p:nvPicPr>
            <p:cNvPr id="171" name="Google Shape;120;p8" descr="Google Shape;120;p8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660304"/>
              <a:ext cx="10136335" cy="2974621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49803"/>
                </a:srgbClr>
              </a:outerShdw>
            </a:effectLst>
          </p:spPr>
        </p:pic>
        <p:pic>
          <p:nvPicPr>
            <p:cNvPr id="172" name="Google Shape;121;p8" descr="Google Shape;121;p8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2905" y="-1"/>
              <a:ext cx="3508112" cy="678990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49803"/>
                </a:srgbClr>
              </a:outerShdw>
            </a:effectLst>
          </p:spPr>
        </p:pic>
      </p:grpSp>
      <p:grpSp>
        <p:nvGrpSpPr>
          <p:cNvPr id="176" name="Google Shape;122;p8"/>
          <p:cNvGrpSpPr/>
          <p:nvPr/>
        </p:nvGrpSpPr>
        <p:grpSpPr>
          <a:xfrm>
            <a:off x="4755278" y="3348819"/>
            <a:ext cx="8079571" cy="5924418"/>
            <a:chOff x="0" y="0"/>
            <a:chExt cx="8079570" cy="5924417"/>
          </a:xfrm>
        </p:grpSpPr>
        <p:pic>
          <p:nvPicPr>
            <p:cNvPr id="174" name="Google Shape;123;p8" descr="Google Shape;123;p8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533727"/>
              <a:ext cx="8079571" cy="5390691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49803"/>
                </a:srgbClr>
              </a:outerShdw>
            </a:effectLst>
          </p:spPr>
        </p:pic>
        <p:pic>
          <p:nvPicPr>
            <p:cNvPr id="175" name="Google Shape;124;p8" descr="Google Shape;124;p8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7301" y="-1"/>
              <a:ext cx="2805229" cy="542949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49803"/>
                </a:srgbClr>
              </a:outerShdw>
            </a:effectLst>
          </p:spPr>
        </p:pic>
      </p:grpSp>
      <p:grpSp>
        <p:nvGrpSpPr>
          <p:cNvPr id="179" name="Google Shape;125;p8"/>
          <p:cNvGrpSpPr/>
          <p:nvPr/>
        </p:nvGrpSpPr>
        <p:grpSpPr>
          <a:xfrm>
            <a:off x="259992" y="1108118"/>
            <a:ext cx="7962901" cy="2175109"/>
            <a:chOff x="0" y="0"/>
            <a:chExt cx="7962900" cy="2175107"/>
          </a:xfrm>
        </p:grpSpPr>
        <p:pic>
          <p:nvPicPr>
            <p:cNvPr id="177" name="Google Shape;126;p8" descr="Google Shape;126;p8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549506"/>
              <a:ext cx="7962900" cy="162560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49803"/>
                </a:srgbClr>
              </a:outerShdw>
            </a:effectLst>
          </p:spPr>
        </p:pic>
        <p:pic>
          <p:nvPicPr>
            <p:cNvPr id="178" name="Google Shape;127;p8" descr="Google Shape;127;p8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072" y="0"/>
              <a:ext cx="2743202" cy="571501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49803"/>
                </a:srgbClr>
              </a:outerShdw>
            </a:effectLst>
          </p:spPr>
        </p:pic>
      </p:grpSp>
      <p:sp>
        <p:nvSpPr>
          <p:cNvPr id="180" name="Google Shape;128;p8"/>
          <p:cNvSpPr txBox="1"/>
          <p:nvPr/>
        </p:nvSpPr>
        <p:spPr>
          <a:xfrm>
            <a:off x="509663" y="401380"/>
            <a:ext cx="11985475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b="1" sz="2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Fall Screeners: (</a:t>
            </a:r>
            <a:r>
              <a:rPr i="1"/>
              <a:t>Place Value and Multiplication)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BFE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33;g25b711bcf48_4_8"/>
          <p:cNvGrpSpPr/>
          <p:nvPr/>
        </p:nvGrpSpPr>
        <p:grpSpPr>
          <a:xfrm>
            <a:off x="539750" y="704849"/>
            <a:ext cx="11925300" cy="8343901"/>
            <a:chOff x="0" y="0"/>
            <a:chExt cx="11925300" cy="8343900"/>
          </a:xfrm>
        </p:grpSpPr>
        <p:pic>
          <p:nvPicPr>
            <p:cNvPr id="182" name="Google Shape;134;g25b711bcf48_4_8" descr="Google Shape;134;g25b711bcf48_4_8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11925300" cy="933451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63500" dist="19050" dir="5400000">
                <a:srgbClr val="000000">
                  <a:alpha val="50000"/>
                </a:srgbClr>
              </a:outerShdw>
            </a:effectLst>
          </p:spPr>
        </p:pic>
        <p:pic>
          <p:nvPicPr>
            <p:cNvPr id="183" name="Google Shape;135;g25b711bcf48_4_8" descr="Google Shape;135;g25b711bcf48_4_8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857250"/>
              <a:ext cx="11925300" cy="7486651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63500" dist="19050" dir="5400000">
                <a:srgbClr val="000000">
                  <a:alpha val="50000"/>
                </a:srgbClr>
              </a:outerShdw>
            </a:effectLst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BFE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40;p9"/>
          <p:cNvSpPr txBox="1"/>
          <p:nvPr/>
        </p:nvSpPr>
        <p:spPr>
          <a:xfrm>
            <a:off x="509663" y="452833"/>
            <a:ext cx="11985475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b="1" sz="2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Fall Screeners: Materials</a:t>
            </a:r>
          </a:p>
        </p:txBody>
      </p:sp>
      <p:pic>
        <p:nvPicPr>
          <p:cNvPr id="187" name="Google Shape;141;p9" descr="Google Shape;141;p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1117" y="2538228"/>
            <a:ext cx="9862565" cy="4483552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Google Shape;142;p9"/>
          <p:cNvSpPr txBox="1"/>
          <p:nvPr/>
        </p:nvSpPr>
        <p:spPr>
          <a:xfrm>
            <a:off x="3878824" y="7288670"/>
            <a:ext cx="5559601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b="1" sz="2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30 counters ( 20 / 10 ) and 2 screens </a:t>
            </a:r>
          </a:p>
        </p:txBody>
      </p:sp>
      <p:sp>
        <p:nvSpPr>
          <p:cNvPr id="189" name="Google Shape;143;p9"/>
          <p:cNvSpPr txBox="1"/>
          <p:nvPr/>
        </p:nvSpPr>
        <p:spPr>
          <a:xfrm>
            <a:off x="96199" y="8021891"/>
            <a:ext cx="12812402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one set of counters &amp; screens can be used to administer 1st, 2nd &amp; 3rd grade interviews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BFE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48;p10"/>
          <p:cNvSpPr txBox="1"/>
          <p:nvPr/>
        </p:nvSpPr>
        <p:spPr>
          <a:xfrm>
            <a:off x="509662" y="458253"/>
            <a:ext cx="1198560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b="1" sz="2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Fall Screeners: Materials (printable)</a:t>
            </a:r>
          </a:p>
        </p:txBody>
      </p:sp>
      <p:pic>
        <p:nvPicPr>
          <p:cNvPr id="192" name="Google Shape;149;p10" descr="Google Shape;149;p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18265" y="1424121"/>
            <a:ext cx="3768270" cy="78505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49803"/>
              </a:srgbClr>
            </a:outerShdw>
          </a:effectLst>
        </p:spPr>
      </p:pic>
      <p:pic>
        <p:nvPicPr>
          <p:cNvPr id="193" name="Google Shape;150;p10" descr="Google Shape;150;p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41344" y="2495163"/>
            <a:ext cx="8122111" cy="69828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BFE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55;p11"/>
          <p:cNvSpPr txBox="1"/>
          <p:nvPr/>
        </p:nvSpPr>
        <p:spPr>
          <a:xfrm>
            <a:off x="509662" y="458253"/>
            <a:ext cx="1198560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b="1" sz="2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Fall Screeners: Materials (printable)</a:t>
            </a:r>
          </a:p>
        </p:txBody>
      </p:sp>
      <p:pic>
        <p:nvPicPr>
          <p:cNvPr id="196" name="Google Shape;156;p11" descr="Google Shape;156;p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62500" y="1387126"/>
            <a:ext cx="3279799" cy="63480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49803"/>
              </a:srgbClr>
            </a:outerShdw>
          </a:effectLst>
        </p:spPr>
      </p:pic>
      <p:pic>
        <p:nvPicPr>
          <p:cNvPr id="197" name="Google Shape;157;p11" descr="Google Shape;157;p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1007" y="2495163"/>
            <a:ext cx="11002786" cy="70069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BFE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62;p12"/>
          <p:cNvSpPr txBox="1"/>
          <p:nvPr/>
        </p:nvSpPr>
        <p:spPr>
          <a:xfrm>
            <a:off x="509663" y="452833"/>
            <a:ext cx="11985475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b="1" sz="2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Fall Screeners: Materials</a:t>
            </a:r>
          </a:p>
        </p:txBody>
      </p:sp>
      <p:pic>
        <p:nvPicPr>
          <p:cNvPr id="200" name="Google Shape;163;p12" descr="Google Shape;163;p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07935" y="1155518"/>
            <a:ext cx="5135864" cy="81993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Google Shape;164;p12" descr="Google Shape;164;p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75040" y="1541113"/>
            <a:ext cx="3192391" cy="61788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66;p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/>
            <a:r>
              <a:t>USNS General Information</a:t>
            </a:r>
          </a:p>
        </p:txBody>
      </p:sp>
      <p:sp>
        <p:nvSpPr>
          <p:cNvPr id="124" name="Google Shape;67;p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4500" indent="-444500">
              <a:lnSpc>
                <a:spcPct val="80000"/>
              </a:lnSpc>
              <a:spcBef>
                <a:spcPts val="0"/>
              </a:spcBef>
            </a:pPr>
            <a:r>
              <a:t>Developed as a “quick check” for number sense</a:t>
            </a:r>
          </a:p>
          <a:p>
            <a:pPr marL="444500" indent="-444500">
              <a:lnSpc>
                <a:spcPct val="80000"/>
              </a:lnSpc>
            </a:pPr>
            <a:r>
              <a:t>Aligned to AVMR concepts of number</a:t>
            </a:r>
          </a:p>
          <a:p>
            <a:pPr marL="444500" indent="-444500">
              <a:lnSpc>
                <a:spcPct val="80000"/>
              </a:lnSpc>
            </a:pPr>
            <a:r>
              <a:t>Aligned to CCSS-M grade level standards</a:t>
            </a:r>
          </a:p>
          <a:p>
            <a:pPr marL="444500" indent="-444500">
              <a:lnSpc>
                <a:spcPct val="80000"/>
              </a:lnSpc>
            </a:pPr>
            <a:r>
              <a:t>A set of screeners for each grade, K - 5</a:t>
            </a:r>
          </a:p>
          <a:p>
            <a:pPr marL="444500" indent="-444500">
              <a:lnSpc>
                <a:spcPct val="80000"/>
              </a:lnSpc>
            </a:pPr>
            <a:r>
              <a:t>3 screeners for each grade (fall, mid-year, spring)</a:t>
            </a:r>
          </a:p>
          <a:p>
            <a:pPr marL="444500" indent="-444500">
              <a:lnSpc>
                <a:spcPct val="80000"/>
              </a:lnSpc>
            </a:pPr>
            <a:r>
              <a:t>Scored using a 3-point system and a scoring guide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BFE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172;p14"/>
          <p:cNvGrpSpPr/>
          <p:nvPr/>
        </p:nvGrpSpPr>
        <p:grpSpPr>
          <a:xfrm>
            <a:off x="895574" y="1097628"/>
            <a:ext cx="11640898" cy="7829837"/>
            <a:chOff x="0" y="0"/>
            <a:chExt cx="11640897" cy="7829836"/>
          </a:xfrm>
        </p:grpSpPr>
        <p:pic>
          <p:nvPicPr>
            <p:cNvPr id="203" name="Google Shape;173;p14" descr="Google Shape;173;p1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4000549" cy="71019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49803"/>
                </a:srgbClr>
              </a:outerShdw>
            </a:effectLst>
          </p:spPr>
        </p:pic>
        <p:pic>
          <p:nvPicPr>
            <p:cNvPr id="204" name="Google Shape;174;p14" descr="Google Shape;174;p1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318" y="683129"/>
              <a:ext cx="11632580" cy="714670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49803"/>
                </a:srgbClr>
              </a:outerShdw>
            </a:effectLst>
          </p:spPr>
        </p:pic>
      </p:grpSp>
      <p:sp>
        <p:nvSpPr>
          <p:cNvPr id="206" name="Google Shape;175;p14"/>
          <p:cNvSpPr txBox="1"/>
          <p:nvPr/>
        </p:nvSpPr>
        <p:spPr>
          <a:xfrm>
            <a:off x="509662" y="458253"/>
            <a:ext cx="1198560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b="1" sz="2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Fall Screeners: Detailed Script and Scoring Guide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bg>
      <p:bgPr>
        <a:solidFill>
          <a:srgbClr val="FBFE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175;p14"/>
          <p:cNvSpPr txBox="1"/>
          <p:nvPr/>
        </p:nvSpPr>
        <p:spPr>
          <a:xfrm>
            <a:off x="509662" y="458253"/>
            <a:ext cx="1198560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b="1" sz="2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Fall Screeners: Detailed Script and Scoring Guide</a:t>
            </a:r>
          </a:p>
        </p:txBody>
      </p:sp>
      <p:grpSp>
        <p:nvGrpSpPr>
          <p:cNvPr id="211" name="Group"/>
          <p:cNvGrpSpPr/>
          <p:nvPr/>
        </p:nvGrpSpPr>
        <p:grpSpPr>
          <a:xfrm>
            <a:off x="620017" y="1354447"/>
            <a:ext cx="12192011" cy="7044706"/>
            <a:chOff x="0" y="0"/>
            <a:chExt cx="12192010" cy="7044705"/>
          </a:xfrm>
        </p:grpSpPr>
        <p:pic>
          <p:nvPicPr>
            <p:cNvPr id="209" name="Google Shape;170;p14" descr="Google Shape;170;p1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273613" cy="682003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49803"/>
                </a:srgbClr>
              </a:outerShdw>
            </a:effectLst>
          </p:spPr>
        </p:pic>
        <p:pic>
          <p:nvPicPr>
            <p:cNvPr id="210" name="Google Shape;171;p14" descr="Google Shape;171;p1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" y="682005"/>
              <a:ext cx="12192001" cy="6362701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49803"/>
                </a:srgbClr>
              </a:outerShdw>
            </a:effectLst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BFE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181;p4"/>
          <p:cNvSpPr txBox="1"/>
          <p:nvPr/>
        </p:nvSpPr>
        <p:spPr>
          <a:xfrm>
            <a:off x="3204074" y="2374240"/>
            <a:ext cx="4272002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b="1" sz="1800">
                <a:solidFill>
                  <a:srgbClr val="FF26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MC2M eligibility:  Score of 7 - 12</a:t>
            </a:r>
          </a:p>
        </p:txBody>
      </p:sp>
      <p:grpSp>
        <p:nvGrpSpPr>
          <p:cNvPr id="216" name="Group"/>
          <p:cNvGrpSpPr/>
          <p:nvPr/>
        </p:nvGrpSpPr>
        <p:grpSpPr>
          <a:xfrm>
            <a:off x="1298630" y="876564"/>
            <a:ext cx="10407540" cy="8000473"/>
            <a:chOff x="0" y="0"/>
            <a:chExt cx="10407539" cy="8000472"/>
          </a:xfrm>
        </p:grpSpPr>
        <p:pic>
          <p:nvPicPr>
            <p:cNvPr id="214" name="Google Shape;180;p4" descr="Google Shape;180;p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0407540" cy="8000473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49803"/>
                </a:srgbClr>
              </a:outerShdw>
            </a:effectLst>
          </p:spPr>
        </p:pic>
        <p:sp>
          <p:nvSpPr>
            <p:cNvPr id="215" name="Google Shape;182;p4"/>
            <p:cNvSpPr/>
            <p:nvPr/>
          </p:nvSpPr>
          <p:spPr>
            <a:xfrm>
              <a:off x="153570" y="1399286"/>
              <a:ext cx="10165500" cy="1365600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17" name="Google Shape;183;p4"/>
          <p:cNvSpPr txBox="1"/>
          <p:nvPr/>
        </p:nvSpPr>
        <p:spPr>
          <a:xfrm>
            <a:off x="2144149" y="1919095"/>
            <a:ext cx="8716502" cy="1847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sz="1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MC2M eligibility:  </a:t>
            </a:r>
          </a:p>
          <a:p>
            <a:pPr>
              <a:defRPr b="1" sz="1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High needs students: </a:t>
            </a:r>
          </a:p>
          <a:p>
            <a:pPr marL="180473" indent="-180473">
              <a:buSzPct val="100000"/>
              <a:buChar char="•"/>
              <a:defRPr b="1" sz="1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scoring in the red or orange range at student’s grade level</a:t>
            </a:r>
          </a:p>
          <a:p>
            <a:pPr marL="180473" indent="-180473">
              <a:buSzPct val="100000"/>
              <a:buChar char="•"/>
              <a:defRPr b="1" sz="1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scoring in the red, orange, or yellow range, 1 or more grades below student’s grade level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188;p1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/>
            <a:r>
              <a:t>USNS - Dates</a:t>
            </a:r>
          </a:p>
        </p:txBody>
      </p:sp>
      <p:sp>
        <p:nvSpPr>
          <p:cNvPr id="220" name="Google Shape;189;p16"/>
          <p:cNvSpPr txBox="1"/>
          <p:nvPr>
            <p:ph type="body" idx="1"/>
          </p:nvPr>
        </p:nvSpPr>
        <p:spPr>
          <a:xfrm>
            <a:off x="952500" y="2590800"/>
            <a:ext cx="11595022" cy="6286500"/>
          </a:xfrm>
          <a:prstGeom prst="rect">
            <a:avLst/>
          </a:prstGeom>
        </p:spPr>
        <p:txBody>
          <a:bodyPr anchor="t"/>
          <a:lstStyle/>
          <a:p>
            <a:pPr marL="0" indent="0">
              <a:spcBef>
                <a:spcPts val="0"/>
              </a:spcBef>
              <a:buSzTx/>
              <a:buNone/>
            </a:pPr>
            <a:r>
              <a:t>Screening windows:</a:t>
            </a:r>
            <a:br/>
          </a:p>
          <a:p>
            <a:pPr marL="0" indent="0">
              <a:spcBef>
                <a:spcPts val="0"/>
              </a:spcBef>
              <a:buSzTx/>
              <a:buNone/>
            </a:pPr>
            <a:r>
              <a:t>Fall</a:t>
            </a:r>
          </a:p>
          <a:p>
            <a:pPr marL="0" indent="0">
              <a:spcBef>
                <a:spcPts val="0"/>
              </a:spcBef>
              <a:buSzTx/>
              <a:buNone/>
            </a:pPr>
            <a:r>
              <a:t>Administer Fall screeners within first 2 weeks of tutoring</a:t>
            </a:r>
          </a:p>
          <a:p>
            <a:pPr marL="0" indent="0">
              <a:spcBef>
                <a:spcPts val="0"/>
              </a:spcBef>
              <a:buSzTx/>
              <a:buNone/>
            </a:pPr>
            <a:br/>
            <a:r>
              <a:t>Mid-year</a:t>
            </a:r>
          </a:p>
          <a:p>
            <a:pPr marL="0" indent="0">
              <a:spcBef>
                <a:spcPts val="0"/>
              </a:spcBef>
              <a:buSzTx/>
              <a:buNone/>
            </a:pPr>
            <a:r>
              <a:t>Retest with Fall screener during the last 2 weeks of semester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72;p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7900"/>
            </a:pPr>
            <a:r>
              <a:t>USNS - MC</a:t>
            </a:r>
            <a:r>
              <a:rPr baseline="30000" sz="8000"/>
              <a:t>2</a:t>
            </a:r>
            <a:r>
              <a:t> MOST Info</a:t>
            </a:r>
          </a:p>
        </p:txBody>
      </p:sp>
      <p:sp>
        <p:nvSpPr>
          <p:cNvPr id="127" name="Google Shape;73;p3"/>
          <p:cNvSpPr txBox="1"/>
          <p:nvPr>
            <p:ph type="body" idx="1"/>
          </p:nvPr>
        </p:nvSpPr>
        <p:spPr>
          <a:xfrm>
            <a:off x="952499" y="2590800"/>
            <a:ext cx="11099702" cy="6795000"/>
          </a:xfrm>
          <a:prstGeom prst="rect">
            <a:avLst/>
          </a:prstGeom>
        </p:spPr>
        <p:txBody>
          <a:bodyPr/>
          <a:lstStyle/>
          <a:p>
            <a:pPr marL="355600" indent="-355600">
              <a:lnSpc>
                <a:spcPct val="80000"/>
              </a:lnSpc>
              <a:spcBef>
                <a:spcPts val="0"/>
              </a:spcBef>
              <a:buSzPts val="2500"/>
              <a:defRPr sz="2500"/>
            </a:pPr>
            <a:r>
              <a:t>MC</a:t>
            </a:r>
            <a:r>
              <a:rPr baseline="30000" sz="3200"/>
              <a:t>2</a:t>
            </a:r>
            <a:r>
              <a:t>M will use the screener data to generate reports for our grant</a:t>
            </a:r>
          </a:p>
          <a:p>
            <a:pPr marL="355600" indent="-355600">
              <a:lnSpc>
                <a:spcPct val="80000"/>
              </a:lnSpc>
              <a:spcBef>
                <a:spcPts val="3300"/>
              </a:spcBef>
              <a:buSzPts val="2500"/>
              <a:defRPr sz="2500"/>
            </a:pPr>
            <a:r>
              <a:t>All students participating in MC</a:t>
            </a:r>
            <a:r>
              <a:rPr baseline="30000" sz="3200"/>
              <a:t>2</a:t>
            </a:r>
            <a:r>
              <a:t>M tutoring will be screened</a:t>
            </a:r>
          </a:p>
          <a:p>
            <a:pPr marL="355600" indent="-355600">
              <a:lnSpc>
                <a:spcPct val="80000"/>
              </a:lnSpc>
              <a:spcBef>
                <a:spcPts val="3300"/>
              </a:spcBef>
              <a:buSzPts val="2500"/>
              <a:defRPr sz="2500"/>
            </a:pPr>
            <a:r>
              <a:t>All assessment interviews will be videotaped; videos will be uploaded into our USNS database </a:t>
            </a:r>
          </a:p>
          <a:p>
            <a:pPr marL="355600" indent="-355600">
              <a:lnSpc>
                <a:spcPct val="80000"/>
              </a:lnSpc>
              <a:spcBef>
                <a:spcPts val="3300"/>
              </a:spcBef>
              <a:buSzPts val="2500"/>
              <a:defRPr sz="2500"/>
            </a:pPr>
            <a:r>
              <a:t>All 3rd - 5th grade students will be given the </a:t>
            </a:r>
            <a:br/>
            <a:r>
              <a:t>3rd grade Fall Screener </a:t>
            </a:r>
            <a:r>
              <a:rPr i="1" sz="3200" u="sng"/>
              <a:t>and</a:t>
            </a:r>
            <a:r>
              <a:t> the 2nd grade Fall Screener</a:t>
            </a:r>
          </a:p>
          <a:p>
            <a:pPr marL="355600" indent="-355600">
              <a:lnSpc>
                <a:spcPct val="80000"/>
              </a:lnSpc>
              <a:spcBef>
                <a:spcPts val="3300"/>
              </a:spcBef>
              <a:buSzPts val="2500"/>
              <a:defRPr sz="2500"/>
            </a:pPr>
            <a:r>
              <a:t>1st and 2nd grade students will be given their grade level appropriate Fall Screener</a:t>
            </a:r>
          </a:p>
          <a:p>
            <a:pPr marL="355600" indent="-355600">
              <a:lnSpc>
                <a:spcPct val="80000"/>
              </a:lnSpc>
              <a:spcBef>
                <a:spcPts val="3300"/>
              </a:spcBef>
              <a:buSzPts val="2500"/>
              <a:defRPr sz="2500"/>
            </a:pPr>
            <a:r>
              <a:t>Students must score in the red or low orange range to be eligible for tutoring.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BFE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79;p13" descr="Google Shape;79;p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57797" y="1338306"/>
            <a:ext cx="6289206" cy="807514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49800"/>
              </a:srgbClr>
            </a:outerShdw>
          </a:effectLst>
        </p:spPr>
      </p:pic>
      <p:sp>
        <p:nvSpPr>
          <p:cNvPr id="130" name="Google Shape;81;p13"/>
          <p:cNvSpPr txBox="1"/>
          <p:nvPr/>
        </p:nvSpPr>
        <p:spPr>
          <a:xfrm>
            <a:off x="509663" y="452833"/>
            <a:ext cx="11985475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b="1" sz="2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Fall Screeners: Scripts (provided in Spanish &amp; English)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BFE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78;p13" descr="Google Shape;78;p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57800" y="1185943"/>
            <a:ext cx="6289200" cy="804818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50000"/>
              </a:srgbClr>
            </a:outerShdw>
          </a:effectLst>
        </p:spPr>
      </p:pic>
      <p:sp>
        <p:nvSpPr>
          <p:cNvPr id="133" name="Google Shape;81;p13"/>
          <p:cNvSpPr txBox="1"/>
          <p:nvPr/>
        </p:nvSpPr>
        <p:spPr>
          <a:xfrm>
            <a:off x="509663" y="452833"/>
            <a:ext cx="11985475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b="1" sz="2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Fall Screeners: Scripts (provided in Spanish &amp; English)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BFE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80;p13" descr="Google Shape;80;p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57800" y="1197846"/>
            <a:ext cx="6289200" cy="804818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50000"/>
              </a:srgbClr>
            </a:outerShdw>
          </a:effectLst>
        </p:spPr>
      </p:pic>
      <p:sp>
        <p:nvSpPr>
          <p:cNvPr id="136" name="Google Shape;81;p13"/>
          <p:cNvSpPr txBox="1"/>
          <p:nvPr/>
        </p:nvSpPr>
        <p:spPr>
          <a:xfrm>
            <a:off x="509663" y="452833"/>
            <a:ext cx="11985475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b="1" sz="2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Fall Screeners: Scripts (provided in Spanish &amp; English)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BFE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87;p5" descr="Google Shape;87;p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8494" y="1020404"/>
            <a:ext cx="12387812" cy="771279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49803"/>
              </a:srgbClr>
            </a:outerShdw>
          </a:effectLst>
        </p:spPr>
      </p:pic>
      <p:sp>
        <p:nvSpPr>
          <p:cNvPr id="139" name="Google Shape;89;p5"/>
          <p:cNvSpPr txBox="1"/>
          <p:nvPr/>
        </p:nvSpPr>
        <p:spPr>
          <a:xfrm>
            <a:off x="509663" y="401380"/>
            <a:ext cx="11985475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b="1" sz="2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Fall Screeners: Number Words and Numerals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BFE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86;p5" descr="Google Shape;86;p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7311" y="1105869"/>
            <a:ext cx="12270178" cy="754186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49803"/>
              </a:srgbClr>
            </a:outerShdw>
          </a:effectLst>
        </p:spPr>
      </p:pic>
      <p:sp>
        <p:nvSpPr>
          <p:cNvPr id="142" name="Google Shape;89;p5"/>
          <p:cNvSpPr txBox="1"/>
          <p:nvPr/>
        </p:nvSpPr>
        <p:spPr>
          <a:xfrm>
            <a:off x="509663" y="401380"/>
            <a:ext cx="11985475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b="1" sz="2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Fall Screeners: Number Words and Numerals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BFE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88;p5" descr="Google Shape;88;p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9483" y="1385874"/>
            <a:ext cx="12585834" cy="658490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49803"/>
              </a:srgbClr>
            </a:outerShdw>
          </a:effectLst>
        </p:spPr>
      </p:pic>
      <p:sp>
        <p:nvSpPr>
          <p:cNvPr id="145" name="Google Shape;89;p5"/>
          <p:cNvSpPr txBox="1"/>
          <p:nvPr/>
        </p:nvSpPr>
        <p:spPr>
          <a:xfrm>
            <a:off x="509663" y="401380"/>
            <a:ext cx="11985475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b="1" sz="2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Fall Screeners: Number Words and Numerals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